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91" r:id="rId2"/>
  </p:sldMasterIdLst>
  <p:notesMasterIdLst>
    <p:notesMasterId r:id="rId19"/>
  </p:notesMasterIdLst>
  <p:handoutMasterIdLst>
    <p:handoutMasterId r:id="rId20"/>
  </p:handoutMasterIdLst>
  <p:sldIdLst>
    <p:sldId id="318" r:id="rId3"/>
    <p:sldId id="321" r:id="rId4"/>
    <p:sldId id="369" r:id="rId5"/>
    <p:sldId id="384" r:id="rId6"/>
    <p:sldId id="385" r:id="rId7"/>
    <p:sldId id="386" r:id="rId8"/>
    <p:sldId id="387" r:id="rId9"/>
    <p:sldId id="388" r:id="rId10"/>
    <p:sldId id="394" r:id="rId11"/>
    <p:sldId id="390" r:id="rId12"/>
    <p:sldId id="392" r:id="rId13"/>
    <p:sldId id="393" r:id="rId14"/>
    <p:sldId id="391" r:id="rId15"/>
    <p:sldId id="395" r:id="rId16"/>
    <p:sldId id="396" r:id="rId17"/>
    <p:sldId id="294" r:id="rId1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1620" userDrawn="1">
          <p15:clr>
            <a:srgbClr val="A4A3A4"/>
          </p15:clr>
        </p15:guide>
        <p15:guide id="7" pos="5470">
          <p15:clr>
            <a:srgbClr val="A4A3A4"/>
          </p15:clr>
        </p15:guide>
        <p15:guide id="8" pos="28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CE3E"/>
    <a:srgbClr val="0071C5"/>
    <a:srgbClr val="F83308"/>
    <a:srgbClr val="FD9208"/>
    <a:srgbClr val="009FDF"/>
    <a:srgbClr val="F3D54E"/>
    <a:srgbClr val="003C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54" autoAdjust="0"/>
    <p:restoredTop sz="94634" autoAdjust="0"/>
  </p:normalViewPr>
  <p:slideViewPr>
    <p:cSldViewPr snapToGrid="0">
      <p:cViewPr varScale="1">
        <p:scale>
          <a:sx n="160" d="100"/>
          <a:sy n="160" d="100"/>
        </p:scale>
        <p:origin x="2285" y="91"/>
      </p:cViewPr>
      <p:guideLst>
        <p:guide orient="horz" pos="1620"/>
        <p:guide pos="5470"/>
        <p:guide pos="28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6" d="100"/>
        <a:sy n="86" d="100"/>
      </p:scale>
      <p:origin x="0" y="0"/>
    </p:cViewPr>
  </p:sorterViewPr>
  <p:notesViewPr>
    <p:cSldViewPr snapToGrid="0" showGuides="1">
      <p:cViewPr varScale="1">
        <p:scale>
          <a:sx n="63" d="100"/>
          <a:sy n="63" d="100"/>
        </p:scale>
        <p:origin x="2285" y="53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commentAuthors" Target="commentAuthor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Intel Clear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FD7B2-88A6-E34E-8EF8-CB0C7BA47ADD}" type="datetimeFigureOut">
              <a:rPr lang="en-US" smtClean="0">
                <a:latin typeface="Intel Clear"/>
              </a:rPr>
              <a:pPr/>
              <a:t>3/5/2025</a:t>
            </a:fld>
            <a:endParaRPr lang="en-US" dirty="0">
              <a:latin typeface="Intel Clea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Intel Clear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CFA4E-18EB-6D49-8DE2-7A74038C2C1C}" type="slidenum">
              <a:rPr lang="en-US" smtClean="0">
                <a:latin typeface="Intel Clear"/>
              </a:rPr>
              <a:pPr/>
              <a:t>‹#›</a:t>
            </a:fld>
            <a:endParaRPr lang="en-US" dirty="0">
              <a:latin typeface="Intel Clear"/>
            </a:endParaRPr>
          </a:p>
        </p:txBody>
      </p:sp>
    </p:spTree>
    <p:extLst>
      <p:ext uri="{BB962C8B-B14F-4D97-AF65-F5344CB8AC3E}">
        <p14:creationId xmlns:p14="http://schemas.microsoft.com/office/powerpoint/2010/main" val="91299412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ntel Clea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ntel Clear"/>
              </a:defRPr>
            </a:lvl1pPr>
          </a:lstStyle>
          <a:p>
            <a:fld id="{ED7FC5FE-6F0D-D34A-8EE6-C95B4F5F4DC8}" type="datetimeFigureOut">
              <a:rPr lang="en-US" smtClean="0"/>
              <a:pPr/>
              <a:t>3/5/2025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ntel Clea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ntel Clear"/>
              </a:defRPr>
            </a:lvl1pPr>
          </a:lstStyle>
          <a:p>
            <a:fld id="{D61C8689-8455-3546-ADF9-3B7273760F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4292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073A99-573F-0C42-84F0-9F8D3B98F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692441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919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207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Bottom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2574131"/>
            <a:ext cx="9144000" cy="219471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5"/>
            <a:ext cx="4006851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678363" y="1203325"/>
            <a:ext cx="4005264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09487" y="4975795"/>
            <a:ext cx="1846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000" dirty="0">
              <a:solidFill>
                <a:schemeClr val="tx2"/>
              </a:solidFill>
              <a:cs typeface="Intel Clear"/>
            </a:endParaRPr>
          </a:p>
        </p:txBody>
      </p:sp>
      <p:sp>
        <p:nvSpPr>
          <p:cNvPr id="10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68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4678363" y="1"/>
            <a:ext cx="4465637" cy="476884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4006850" cy="86868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4" y="1325244"/>
            <a:ext cx="4006850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2900421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tx2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white section break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2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72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2_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83CB34-7304-ED41-AF00-05CDDF90D7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3153859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1A6966-524D-364A-9F32-0520C94D5D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3201034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1110112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2234882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4000" b="0" baseline="0">
                <a:solidFill>
                  <a:schemeClr val="accent2"/>
                </a:solidFill>
                <a:latin typeface="Intel Clear"/>
                <a:ea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40pt Intel Clear Light Body.</a:t>
            </a:r>
            <a:br>
              <a:rPr lang="en-US" dirty="0"/>
            </a:br>
            <a:r>
              <a:rPr lang="en-US" dirty="0"/>
              <a:t>For content that is not a section, but has a big idea in text only.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1101794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4000" b="0" cap="none" spc="0" baseline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40pt Intel Clear Heading</a:t>
            </a:r>
          </a:p>
        </p:txBody>
      </p:sp>
    </p:spTree>
    <p:extLst>
      <p:ext uri="{BB962C8B-B14F-4D97-AF65-F5344CB8AC3E}">
        <p14:creationId xmlns:p14="http://schemas.microsoft.com/office/powerpoint/2010/main" val="400125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Section Break Image">
    <p:bg>
      <p:bgPr>
        <a:gradFill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260088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 blue section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348787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3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9144000" cy="2574131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>
                <a:solidFill>
                  <a:srgbClr val="0071C5"/>
                </a:solidFill>
              </a:defRPr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</p:spTree>
    <p:extLst>
      <p:ext uri="{BB962C8B-B14F-4D97-AF65-F5344CB8AC3E}">
        <p14:creationId xmlns:p14="http://schemas.microsoft.com/office/powerpoint/2010/main" val="384376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6"/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16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3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AD3550-441D-0F48-9656-F28389FF4C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692441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34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961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.psf\Home\Desktop\Intel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7432" y="1875130"/>
            <a:ext cx="2108795" cy="1389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7009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t_experience_hrz_wht_rgb_300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779" y="1874822"/>
            <a:ext cx="3646443" cy="151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831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073A99-573F-0C42-84F0-9F8D3B98F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692441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8273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3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AD3550-441D-0F48-9656-F28389FF4C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692441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0254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073A99-573F-0C42-84F0-9F8D3B98F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430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AD3550-441D-0F48-9656-F28389FF4C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389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gradFill>
          <a:gsLst>
            <a:gs pos="30000">
              <a:schemeClr val="tx2"/>
            </a:gs>
            <a:gs pos="100000">
              <a:srgbClr val="009FDF"/>
            </a:gs>
            <a:gs pos="65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image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493008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</p:spTree>
    <p:extLst>
      <p:ext uri="{BB962C8B-B14F-4D97-AF65-F5344CB8AC3E}">
        <p14:creationId xmlns:p14="http://schemas.microsoft.com/office/powerpoint/2010/main" val="4029503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defRPr>
            </a:lvl1pPr>
          </a:lstStyle>
          <a:p>
            <a:r>
              <a:rPr lang="en-US" dirty="0"/>
              <a:t>33pt Intel Clear Pro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455613" y="1203325"/>
            <a:ext cx="8228012" cy="3425825"/>
          </a:xfrm>
        </p:spPr>
        <p:txBody>
          <a:bodyPr/>
          <a:lstStyle>
            <a:lvl1pPr>
              <a:defRPr>
                <a:solidFill>
                  <a:srgbClr val="0071C5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800">
                <a:solidFill>
                  <a:schemeClr val="tx2"/>
                </a:solidFill>
              </a:defRPr>
            </a:lvl3pPr>
            <a:lvl4pPr>
              <a:defRPr sz="1600"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18pt Intel Clear bullet one</a:t>
            </a:r>
          </a:p>
          <a:p>
            <a:pPr lvl="2"/>
            <a:r>
              <a:rPr lang="en-US" dirty="0"/>
              <a:t>18pt Intel Clear sub-bullet</a:t>
            </a:r>
          </a:p>
          <a:p>
            <a:pPr lvl="3"/>
            <a:r>
              <a:rPr lang="en-US" dirty="0"/>
              <a:t>16pt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3186082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830763" y="943430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endParaRPr lang="en-US" sz="1100" dirty="0">
              <a:latin typeface="Arial"/>
            </a:endParaRP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830763" y="2843897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endParaRPr lang="en-US" sz="11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69493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073A99-573F-0C42-84F0-9F8D3B98F8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682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678363" y="1203324"/>
            <a:ext cx="4005264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658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Attribu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5613" y="1203325"/>
            <a:ext cx="8228013" cy="3425825"/>
          </a:xfrm>
        </p:spPr>
        <p:txBody>
          <a:bodyPr anchor="ctr" anchorCtr="0"/>
          <a:lstStyle>
            <a:lvl1pPr marL="190500" indent="-190500">
              <a:defRPr sz="3600" b="1" baseline="0">
                <a:solidFill>
                  <a:schemeClr val="accent1"/>
                </a:solidFill>
                <a:latin typeface="+mn-lt"/>
                <a:cs typeface="Intel Clear"/>
              </a:defRPr>
            </a:lvl1pPr>
            <a:lvl2pPr marL="417513" indent="-225425">
              <a:buFont typeface="Intel Clear" pitchFamily="34" charset="0"/>
              <a:buChar char="–"/>
              <a:defRPr sz="1200" baseline="0">
                <a:latin typeface="+mn-lt"/>
                <a:cs typeface="Intel Clear" panose="020B0604020203020204" pitchFamily="34" charset="0"/>
              </a:defRPr>
            </a:lvl2pPr>
            <a:lvl3pPr marL="685800" indent="-228600">
              <a:buFont typeface="Intel Clear" pitchFamily="34" charset="0"/>
              <a:buChar char="–"/>
              <a:defRPr sz="1200">
                <a:latin typeface="+mn-lt"/>
              </a:defRPr>
            </a:lvl3pPr>
            <a:lvl4pPr>
              <a:buFont typeface="Intel Clear" pitchFamily="34" charset="0"/>
              <a:buChar char="–"/>
              <a:defRPr sz="1100">
                <a:latin typeface="+mn-lt"/>
              </a:defRPr>
            </a:lvl4pPr>
            <a:lvl5pPr>
              <a:buFont typeface="Intel Clear" pitchFamily="34" charset="0"/>
              <a:buChar char="–"/>
              <a:defRPr sz="1050">
                <a:latin typeface="+mn-lt"/>
              </a:defRPr>
            </a:lvl5pPr>
          </a:lstStyle>
          <a:p>
            <a:pPr lvl="0"/>
            <a:r>
              <a:rPr lang="en-US" dirty="0"/>
              <a:t>“36pt Intel Clear Bold Text”</a:t>
            </a:r>
          </a:p>
          <a:p>
            <a:pPr lvl="1"/>
            <a:r>
              <a:rPr lang="en-US" dirty="0" err="1"/>
              <a:t>12pt</a:t>
            </a:r>
            <a:r>
              <a:rPr lang="en-US" dirty="0"/>
              <a:t> Attribution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86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758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Bottom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2574131"/>
            <a:ext cx="9144000" cy="219471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5"/>
            <a:ext cx="4006851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678363" y="1203325"/>
            <a:ext cx="4005264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09487" y="4975795"/>
            <a:ext cx="1846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000" dirty="0">
              <a:solidFill>
                <a:schemeClr val="tx2"/>
              </a:solidFill>
              <a:cs typeface="Intel Clear"/>
            </a:endParaRPr>
          </a:p>
        </p:txBody>
      </p:sp>
      <p:sp>
        <p:nvSpPr>
          <p:cNvPr id="10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27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4678363" y="1"/>
            <a:ext cx="4465637" cy="476884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4006850" cy="86868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4" y="1325244"/>
            <a:ext cx="4006850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212661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tx2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white section break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2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85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2_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83CB34-7304-ED41-AF00-05CDDF90D7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2875753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1A6966-524D-364A-9F32-0520C94D5D4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415824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109834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2234882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4000" b="0" baseline="0">
                <a:solidFill>
                  <a:schemeClr val="accent2"/>
                </a:solidFill>
                <a:latin typeface="Intel Clear"/>
                <a:ea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40pt Intel Clear Light Body.</a:t>
            </a:r>
            <a:br>
              <a:rPr lang="en-US" dirty="0"/>
            </a:br>
            <a:r>
              <a:rPr lang="en-US" dirty="0"/>
              <a:t>For content that is not a section, but has a big idea in text only.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1101794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4000" b="0" cap="none" spc="0" baseline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40pt Intel Clear Heading</a:t>
            </a:r>
          </a:p>
        </p:txBody>
      </p:sp>
    </p:spTree>
    <p:extLst>
      <p:ext uri="{BB962C8B-B14F-4D97-AF65-F5344CB8AC3E}">
        <p14:creationId xmlns:p14="http://schemas.microsoft.com/office/powerpoint/2010/main" val="1070940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AD3550-441D-0F48-9656-F28389FF4C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181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Section Break Image">
    <p:bg>
      <p:bgPr>
        <a:gradFill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260088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 blue section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348787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3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9144000" cy="2574131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>
                <a:solidFill>
                  <a:srgbClr val="0071C5"/>
                </a:solidFill>
              </a:defRPr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</p:spTree>
    <p:extLst>
      <p:ext uri="{BB962C8B-B14F-4D97-AF65-F5344CB8AC3E}">
        <p14:creationId xmlns:p14="http://schemas.microsoft.com/office/powerpoint/2010/main" val="238458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6"/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450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885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.psf\Home\Desktop\Intel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7432" y="1875130"/>
            <a:ext cx="2108795" cy="1389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8015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t_experience_hrz_wht_rgb_300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779" y="1874822"/>
            <a:ext cx="3646443" cy="151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963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gradFill>
          <a:gsLst>
            <a:gs pos="30000">
              <a:schemeClr val="tx2"/>
            </a:gs>
            <a:gs pos="100000">
              <a:srgbClr val="009FDF"/>
            </a:gs>
            <a:gs pos="65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image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493008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</p:spTree>
    <p:extLst>
      <p:ext uri="{BB962C8B-B14F-4D97-AF65-F5344CB8AC3E}">
        <p14:creationId xmlns:p14="http://schemas.microsoft.com/office/powerpoint/2010/main" val="180832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defRPr>
            </a:lvl1pPr>
          </a:lstStyle>
          <a:p>
            <a:r>
              <a:rPr lang="en-US" dirty="0"/>
              <a:t>33pt Intel Clear Pro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455613" y="1203325"/>
            <a:ext cx="8228012" cy="3425825"/>
          </a:xfrm>
        </p:spPr>
        <p:txBody>
          <a:bodyPr/>
          <a:lstStyle>
            <a:lvl1pPr>
              <a:defRPr>
                <a:solidFill>
                  <a:srgbClr val="0071C5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800">
                <a:solidFill>
                  <a:schemeClr val="tx2"/>
                </a:solidFill>
              </a:defRPr>
            </a:lvl3pPr>
            <a:lvl4pPr>
              <a:defRPr sz="1600"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18pt Intel Clear bullet one</a:t>
            </a:r>
          </a:p>
          <a:p>
            <a:pPr lvl="2"/>
            <a:r>
              <a:rPr lang="en-US" dirty="0"/>
              <a:t>18pt Intel Clear sub-bullet</a:t>
            </a:r>
          </a:p>
          <a:p>
            <a:pPr lvl="3"/>
            <a:r>
              <a:rPr lang="en-US" dirty="0"/>
              <a:t>16pt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1358511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830763" y="943430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r>
              <a:rPr lang="en-US" sz="1100">
                <a:latin typeface="Arial"/>
              </a:rPr>
              <a:t>Click icon to add picture</a:t>
            </a:r>
            <a:endParaRPr lang="en-US" sz="1100" dirty="0">
              <a:latin typeface="Arial"/>
            </a:endParaRP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830763" y="2843897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r>
              <a:rPr lang="en-US" sz="1100">
                <a:latin typeface="Arial"/>
              </a:rPr>
              <a:t>Click icon to add picture</a:t>
            </a:r>
            <a:endParaRPr lang="en-US" sz="11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8914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678363" y="1203324"/>
            <a:ext cx="4005264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063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Attribu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5613" y="1203325"/>
            <a:ext cx="8228013" cy="3425825"/>
          </a:xfrm>
        </p:spPr>
        <p:txBody>
          <a:bodyPr anchor="ctr" anchorCtr="0"/>
          <a:lstStyle>
            <a:lvl1pPr marL="190500" indent="-190500">
              <a:defRPr sz="3600" b="1" baseline="0">
                <a:solidFill>
                  <a:schemeClr val="accent1"/>
                </a:solidFill>
                <a:latin typeface="+mn-lt"/>
                <a:cs typeface="Intel Clear"/>
              </a:defRPr>
            </a:lvl1pPr>
            <a:lvl2pPr marL="417513" indent="-225425">
              <a:buFont typeface="Intel Clear" pitchFamily="34" charset="0"/>
              <a:buChar char="–"/>
              <a:defRPr sz="1200" baseline="0">
                <a:latin typeface="+mn-lt"/>
                <a:cs typeface="Intel Clear" panose="020B0604020203020204" pitchFamily="34" charset="0"/>
              </a:defRPr>
            </a:lvl2pPr>
            <a:lvl3pPr marL="685800" indent="-228600">
              <a:buFont typeface="Intel Clear" pitchFamily="34" charset="0"/>
              <a:buChar char="–"/>
              <a:defRPr sz="1200">
                <a:latin typeface="+mn-lt"/>
              </a:defRPr>
            </a:lvl3pPr>
            <a:lvl4pPr>
              <a:buFont typeface="Intel Clear" pitchFamily="34" charset="0"/>
              <a:buChar char="–"/>
              <a:defRPr sz="1100">
                <a:latin typeface="+mn-lt"/>
              </a:defRPr>
            </a:lvl4pPr>
            <a:lvl5pPr>
              <a:buFont typeface="Intel Clear" pitchFamily="34" charset="0"/>
              <a:buChar char="–"/>
              <a:defRPr sz="1050">
                <a:latin typeface="+mn-lt"/>
              </a:defRPr>
            </a:lvl5pPr>
          </a:lstStyle>
          <a:p>
            <a:pPr lvl="0"/>
            <a:r>
              <a:rPr lang="en-US" dirty="0"/>
              <a:t>“36pt Intel Clear Bold Text”</a:t>
            </a:r>
          </a:p>
          <a:p>
            <a:pPr lvl="1"/>
            <a:r>
              <a:rPr lang="en-US" dirty="0" err="1"/>
              <a:t>12pt</a:t>
            </a:r>
            <a:r>
              <a:rPr lang="en-US" dirty="0"/>
              <a:t> Attribution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ts val="3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kumimoji="0" lang="en-US" sz="3300" b="0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33pt Intel Clear Pro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946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21" Type="http://schemas.openxmlformats.org/officeDocument/2006/relationships/slideLayout" Target="../slideLayouts/slideLayout4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24" Type="http://schemas.openxmlformats.org/officeDocument/2006/relationships/image" Target="../media/image1.jpg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3BF46A5-D99E-714B-96C7-B8EACE0125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4"/>
          <a:srcRect t="92533"/>
          <a:stretch/>
        </p:blipFill>
        <p:spPr>
          <a:xfrm>
            <a:off x="0" y="4759452"/>
            <a:ext cx="9144000" cy="384048"/>
          </a:xfrm>
          <a:prstGeom prst="rect">
            <a:avLst/>
          </a:prstGeom>
        </p:spPr>
      </p:pic>
      <p:pic>
        <p:nvPicPr>
          <p:cNvPr id="11" name="Picture 2" descr="\\.psf\Home\Desktop\Intel.png"/>
          <p:cNvPicPr>
            <a:picLocks noChangeAspect="1" noChangeArrowheads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9915" y="4830589"/>
            <a:ext cx="364336" cy="240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8718551" y="4824510"/>
            <a:ext cx="2381" cy="237744"/>
          </a:xfrm>
          <a:prstGeom prst="line">
            <a:avLst/>
          </a:prstGeom>
          <a:ln w="952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5613" y="310130"/>
            <a:ext cx="8229600" cy="8686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33pt Intel Clear Pro Headline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5613" y="1203325"/>
            <a:ext cx="8228012" cy="34258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16pt Intel Clear bullet one</a:t>
            </a:r>
          </a:p>
          <a:p>
            <a:pPr lvl="2"/>
            <a:r>
              <a:rPr lang="en-US" dirty="0"/>
              <a:t>16pt Intel Clear sub-bullet</a:t>
            </a:r>
          </a:p>
          <a:p>
            <a:pPr lvl="3"/>
            <a:r>
              <a:rPr lang="en-US" dirty="0" err="1"/>
              <a:t>14pt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72352" y="4824387"/>
            <a:ext cx="2133600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bg1"/>
                </a:solidFill>
                <a:latin typeface="+mn-lt"/>
                <a:cs typeface="Intel Clear"/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C06F2D-A48C-414B-96E9-DB0F3CD67C4D}"/>
              </a:ext>
            </a:extLst>
          </p:cNvPr>
          <p:cNvSpPr txBox="1"/>
          <p:nvPr userDrawn="1"/>
        </p:nvSpPr>
        <p:spPr>
          <a:xfrm>
            <a:off x="455613" y="4809976"/>
            <a:ext cx="1263166" cy="246221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Scale Your Innovation</a:t>
            </a:r>
          </a:p>
        </p:txBody>
      </p:sp>
    </p:spTree>
    <p:extLst>
      <p:ext uri="{BB962C8B-B14F-4D97-AF65-F5344CB8AC3E}">
        <p14:creationId xmlns:p14="http://schemas.microsoft.com/office/powerpoint/2010/main" val="3786227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714" r:id="rId3"/>
    <p:sldLayoutId id="2147483715" r:id="rId4"/>
    <p:sldLayoutId id="2147483674" r:id="rId5"/>
    <p:sldLayoutId id="2147483650" r:id="rId6"/>
    <p:sldLayoutId id="2147483684" r:id="rId7"/>
    <p:sldLayoutId id="2147483652" r:id="rId8"/>
    <p:sldLayoutId id="2147483660" r:id="rId9"/>
    <p:sldLayoutId id="2147483668" r:id="rId10"/>
    <p:sldLayoutId id="2147483669" r:id="rId11"/>
    <p:sldLayoutId id="2147483670" r:id="rId12"/>
    <p:sldLayoutId id="2147483672" r:id="rId13"/>
    <p:sldLayoutId id="2147483690" r:id="rId14"/>
    <p:sldLayoutId id="2147483689" r:id="rId15"/>
    <p:sldLayoutId id="2147483651" r:id="rId16"/>
    <p:sldLayoutId id="2147483677" r:id="rId17"/>
    <p:sldLayoutId id="2147483665" r:id="rId18"/>
    <p:sldLayoutId id="2147483654" r:id="rId19"/>
    <p:sldLayoutId id="2147483655" r:id="rId20"/>
    <p:sldLayoutId id="2147483676" r:id="rId21"/>
    <p:sldLayoutId id="2147483681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3300" b="0" i="0" kern="1200" spc="0" baseline="0">
          <a:solidFill>
            <a:schemeClr val="tx2"/>
          </a:solidFill>
          <a:latin typeface="Intel Clear Pro" panose="020B0804020202060201" pitchFamily="34" charset="77"/>
          <a:ea typeface="Intel Clear Pro" panose="020B0804020202060201" pitchFamily="34" charset="77"/>
          <a:cs typeface="Intel Clear Pro" panose="020B0804020202060201" pitchFamily="34" charset="77"/>
        </a:defRPr>
      </a:lvl1pPr>
    </p:titleStyle>
    <p:bodyStyle>
      <a:lvl1pPr marL="0" indent="0" algn="l" defTabSz="457200" rtl="0" eaLnBrk="1" latinLnBrk="0" hangingPunct="1">
        <a:spcBef>
          <a:spcPts val="1200"/>
        </a:spcBef>
        <a:spcAft>
          <a:spcPts val="0"/>
        </a:spcAft>
        <a:buFont typeface="Wingdings" panose="05000000000000000000" pitchFamily="2" charset="2"/>
        <a:buNone/>
        <a:defRPr sz="1800" b="0" kern="1200">
          <a:solidFill>
            <a:srgbClr val="0071C5"/>
          </a:solidFill>
          <a:latin typeface="+mn-lt"/>
          <a:ea typeface="+mn-ea"/>
          <a:cs typeface="Intel Clear" panose="020B0604020203020204" pitchFamily="34" charset="0"/>
        </a:defRPr>
      </a:lvl1pPr>
      <a:lvl2pPr marL="225425" indent="-225425" algn="l" defTabSz="457200" rtl="0" eaLnBrk="1" latinLnBrk="0" hangingPunct="1">
        <a:spcBef>
          <a:spcPts val="1200"/>
        </a:spcBef>
        <a:buFont typeface="Wingdings" charset="2"/>
        <a:buChar char="§"/>
        <a:defRPr sz="1600" kern="1200" baseline="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2pPr>
      <a:lvl3pPr marL="571500" indent="-228600" algn="l" defTabSz="457200" rtl="0" eaLnBrk="1" latinLnBrk="0" hangingPunct="1">
        <a:spcBef>
          <a:spcPts val="800"/>
        </a:spcBef>
        <a:buFont typeface="Intel Clear" panose="020B0604020203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3pPr>
      <a:lvl4pPr marL="969963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4pPr>
      <a:lvl5pPr marL="1319213" indent="-228600" algn="l" defTabSz="457200" rtl="0" eaLnBrk="1" latinLnBrk="0" hangingPunct="1">
        <a:spcBef>
          <a:spcPct val="20000"/>
        </a:spcBef>
        <a:buFont typeface="Intel Clear" panose="020B0604020203020204" pitchFamily="34" charset="0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B1CEF42-63D0-6F46-A408-1623CB42B5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4"/>
          <a:srcRect t="92533"/>
          <a:stretch/>
        </p:blipFill>
        <p:spPr>
          <a:xfrm>
            <a:off x="0" y="4759452"/>
            <a:ext cx="9144000" cy="384048"/>
          </a:xfrm>
          <a:prstGeom prst="rect">
            <a:avLst/>
          </a:prstGeom>
        </p:spPr>
      </p:pic>
      <p:pic>
        <p:nvPicPr>
          <p:cNvPr id="11" name="Picture 2" descr="\\.psf\Home\Desktop\Intel.png"/>
          <p:cNvPicPr>
            <a:picLocks noChangeAspect="1" noChangeArrowheads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9915" y="4830589"/>
            <a:ext cx="364336" cy="240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8718551" y="4824510"/>
            <a:ext cx="2381" cy="237744"/>
          </a:xfrm>
          <a:prstGeom prst="line">
            <a:avLst/>
          </a:prstGeom>
          <a:ln w="952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5613" y="310130"/>
            <a:ext cx="8229600" cy="8686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33pt Intel Clear Pro Headline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5613" y="1203325"/>
            <a:ext cx="8228012" cy="34258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16pt Intel Clear bullet one</a:t>
            </a:r>
          </a:p>
          <a:p>
            <a:pPr lvl="2"/>
            <a:r>
              <a:rPr lang="en-US" dirty="0"/>
              <a:t>16pt Intel Clear sub-bullet</a:t>
            </a:r>
          </a:p>
          <a:p>
            <a:pPr lvl="3"/>
            <a:r>
              <a:rPr lang="en-US" dirty="0" err="1"/>
              <a:t>14pt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72352" y="4824387"/>
            <a:ext cx="2133600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bg1"/>
                </a:solidFill>
                <a:latin typeface="+mn-lt"/>
                <a:cs typeface="Intel Clear"/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DB9911-7C11-FF44-91CB-947A6460653E}"/>
              </a:ext>
            </a:extLst>
          </p:cNvPr>
          <p:cNvSpPr txBox="1"/>
          <p:nvPr userDrawn="1"/>
        </p:nvSpPr>
        <p:spPr>
          <a:xfrm>
            <a:off x="455613" y="4809976"/>
            <a:ext cx="2678618" cy="246221"/>
          </a:xfrm>
          <a:prstGeom prst="rect">
            <a:avLst/>
          </a:prstGeom>
          <a:noFill/>
        </p:spPr>
        <p:txBody>
          <a:bodyPr vert="horz" wrap="none" lIns="0" tIns="0" rIns="0" bIns="0" rtlCol="0" anchor="ctr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Intel Clear Pro" panose="020B0804020202060201" pitchFamily="34" charset="77"/>
                <a:ea typeface="Intel Clear Pro" panose="020B0804020202060201" pitchFamily="34" charset="77"/>
                <a:cs typeface="Intel Clear Pro" panose="020B0804020202060201" pitchFamily="34" charset="77"/>
              </a:rPr>
              <a:t>One Platform for the Intersection of AI and HPC</a:t>
            </a:r>
          </a:p>
        </p:txBody>
      </p:sp>
    </p:spTree>
    <p:extLst>
      <p:ext uri="{BB962C8B-B14F-4D97-AF65-F5344CB8AC3E}">
        <p14:creationId xmlns:p14="http://schemas.microsoft.com/office/powerpoint/2010/main" val="2436938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716" r:id="rId3"/>
    <p:sldLayoutId id="2147483717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09" r:id="rId18"/>
    <p:sldLayoutId id="2147483710" r:id="rId19"/>
    <p:sldLayoutId id="2147483711" r:id="rId20"/>
    <p:sldLayoutId id="2147483712" r:id="rId21"/>
    <p:sldLayoutId id="2147483713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3300" b="0" i="0" kern="1200" spc="0" baseline="0">
          <a:solidFill>
            <a:schemeClr val="tx2"/>
          </a:solidFill>
          <a:latin typeface="Intel Clear Pro" panose="020B0804020202060201" pitchFamily="34" charset="77"/>
          <a:ea typeface="Intel Clear Pro" panose="020B0804020202060201" pitchFamily="34" charset="77"/>
          <a:cs typeface="Intel Clear Pro" panose="020B0804020202060201" pitchFamily="34" charset="77"/>
        </a:defRPr>
      </a:lvl1pPr>
    </p:titleStyle>
    <p:bodyStyle>
      <a:lvl1pPr marL="0" indent="0" algn="l" defTabSz="457200" rtl="0" eaLnBrk="1" latinLnBrk="0" hangingPunct="1">
        <a:spcBef>
          <a:spcPts val="1200"/>
        </a:spcBef>
        <a:spcAft>
          <a:spcPts val="0"/>
        </a:spcAft>
        <a:buFont typeface="Wingdings" panose="05000000000000000000" pitchFamily="2" charset="2"/>
        <a:buNone/>
        <a:defRPr sz="1800" b="0" kern="1200">
          <a:solidFill>
            <a:srgbClr val="0071C5"/>
          </a:solidFill>
          <a:latin typeface="+mn-lt"/>
          <a:ea typeface="+mn-ea"/>
          <a:cs typeface="Intel Clear" panose="020B0604020203020204" pitchFamily="34" charset="0"/>
        </a:defRPr>
      </a:lvl1pPr>
      <a:lvl2pPr marL="225425" indent="-225425" algn="l" defTabSz="457200" rtl="0" eaLnBrk="1" latinLnBrk="0" hangingPunct="1">
        <a:spcBef>
          <a:spcPts val="1200"/>
        </a:spcBef>
        <a:buFont typeface="Wingdings" charset="2"/>
        <a:buChar char="§"/>
        <a:defRPr sz="1600" kern="1200" baseline="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2pPr>
      <a:lvl3pPr marL="571500" indent="-228600" algn="l" defTabSz="457200" rtl="0" eaLnBrk="1" latinLnBrk="0" hangingPunct="1">
        <a:spcBef>
          <a:spcPts val="800"/>
        </a:spcBef>
        <a:buFont typeface="Intel Clear" panose="020B0604020203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3pPr>
      <a:lvl4pPr marL="969963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4pPr>
      <a:lvl5pPr marL="1319213" indent="-228600" algn="l" defTabSz="457200" rtl="0" eaLnBrk="1" latinLnBrk="0" hangingPunct="1">
        <a:spcBef>
          <a:spcPct val="20000"/>
        </a:spcBef>
        <a:buFont typeface="Intel Clear" panose="020B0604020203020204" pitchFamily="34" charset="0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FAF33-66AC-4A4D-911B-84C4FCD6BB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1150" y="985839"/>
            <a:ext cx="7302295" cy="4008200"/>
          </a:xfrm>
        </p:spPr>
        <p:txBody>
          <a:bodyPr/>
          <a:lstStyle/>
          <a:p>
            <a:r>
              <a:rPr lang="en-US" dirty="0"/>
              <a:t>Maker’s university – </a:t>
            </a:r>
            <a:br>
              <a:rPr lang="en-US" dirty="0"/>
            </a:br>
            <a:r>
              <a:rPr lang="en-US" dirty="0"/>
              <a:t>by intel’s makers community</a:t>
            </a:r>
            <a:br>
              <a:rPr lang="en-US" dirty="0"/>
            </a:br>
            <a:r>
              <a:rPr lang="en-US" sz="4800" dirty="0">
                <a:solidFill>
                  <a:schemeClr val="accent6">
                    <a:lumMod val="40000"/>
                    <a:lumOff val="60000"/>
                    <a:alpha val="90000"/>
                  </a:schemeClr>
                </a:solidFill>
              </a:rPr>
              <a:t>Advanced topics</a:t>
            </a:r>
            <a:endParaRPr lang="en-US" dirty="0">
              <a:solidFill>
                <a:schemeClr val="accent6">
                  <a:lumMod val="40000"/>
                  <a:lumOff val="60000"/>
                  <a:alpha val="9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984B77-B6A3-E84D-97B0-DCAFA66C43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338" y="4068679"/>
            <a:ext cx="844550" cy="925360"/>
          </a:xfrm>
        </p:spPr>
        <p:txBody>
          <a:bodyPr/>
          <a:lstStyle/>
          <a:p>
            <a:r>
              <a:rPr lang="en-US" dirty="0"/>
              <a:t>Gil Tal.</a:t>
            </a:r>
          </a:p>
          <a:p>
            <a:r>
              <a:rPr lang="en-US" dirty="0"/>
              <a:t>Feb 2025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27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B57F9C5-62B6-5187-4E19-9E4FFBA84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43D53C-0D71-A783-692E-8FF1BBF62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62665"/>
          </a:xfrm>
        </p:spPr>
        <p:txBody>
          <a:bodyPr/>
          <a:lstStyle/>
          <a:p>
            <a:r>
              <a:rPr lang="en-US" dirty="0"/>
              <a:t>Hazards!</a:t>
            </a:r>
            <a:endParaRPr lang="en-I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C661E5-7D40-F2FC-3A93-1E1F0694BD7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671514"/>
            <a:ext cx="8228012" cy="356711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Tasks and interrupts service routines have watchdogs!!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When expired ESP will reboot!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Calling delay(time) or </a:t>
            </a:r>
            <a:r>
              <a:rPr lang="en-US" sz="1400" dirty="0" err="1"/>
              <a:t>vTaskDelay</a:t>
            </a:r>
            <a:r>
              <a:rPr lang="en-US" sz="1400" dirty="0"/>
              <a:t>(</a:t>
            </a:r>
            <a:r>
              <a:rPr lang="en-US" sz="1400" dirty="0" err="1"/>
              <a:t>ms</a:t>
            </a:r>
            <a:r>
              <a:rPr lang="en-US" sz="1400" dirty="0"/>
              <a:t>) resets the WDT in a </a:t>
            </a:r>
            <a:r>
              <a:rPr lang="en-US" sz="1400" b="1" dirty="0"/>
              <a:t>task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Interrupts </a:t>
            </a:r>
            <a:r>
              <a:rPr lang="en-US" sz="1400" b="1" dirty="0"/>
              <a:t>cannot</a:t>
            </a:r>
            <a:r>
              <a:rPr lang="en-US" sz="1400" dirty="0"/>
              <a:t> be protected, they must be short in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If task needs more time we need to reset the WDT:</a:t>
            </a:r>
          </a:p>
          <a:p>
            <a:pPr marL="511175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Within the task:</a:t>
            </a:r>
          </a:p>
          <a:p>
            <a:pPr marL="857250" lvl="2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esp_task_wdt_add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taskHandle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 // Only Once</a:t>
            </a:r>
          </a:p>
          <a:p>
            <a:pPr marL="857250" lvl="2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esp_task_wdt_reset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We cannot print from an interrupt service routine!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We cannot call an interrupt driven driver call from an interrupt service routine! Like I2Cread for example.</a:t>
            </a:r>
            <a:endParaRPr lang="en-IL" sz="1400" dirty="0"/>
          </a:p>
        </p:txBody>
      </p:sp>
      <p:pic>
        <p:nvPicPr>
          <p:cNvPr id="1028" name="Picture 4" descr="ISO Safety Sign - International Radioactive Hazard Symbol - Self Adhesive  Sticker 50mm x 50mm : Amazon.co.uk: Business, Industry &amp; Science">
            <a:extLst>
              <a:ext uri="{FF2B5EF4-FFF2-40B4-BE49-F238E27FC236}">
                <a16:creationId xmlns:a16="http://schemas.microsoft.com/office/drawing/2014/main" id="{A987420E-120A-C7E0-D812-AC5C4F388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125" y="1064801"/>
            <a:ext cx="2078037" cy="1835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214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E13755-ABD8-9403-0162-727262FCC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6EC9C1-9A00-6A6D-516E-93A375470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57902"/>
          </a:xfrm>
        </p:spPr>
        <p:txBody>
          <a:bodyPr/>
          <a:lstStyle/>
          <a:p>
            <a:r>
              <a:rPr lang="en-US" dirty="0"/>
              <a:t>More Hazards!</a:t>
            </a:r>
            <a:endParaRPr lang="en-I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777633-92D3-60D5-B2B4-BE73A3FF668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666751"/>
            <a:ext cx="8228012" cy="39624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a CPU needs to burn the flash memory (EEPROM update, or load image into flash from SD card), no interrupts should run on the specific CPU!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WiFi</a:t>
            </a:r>
            <a:r>
              <a:rPr lang="en-US" dirty="0"/>
              <a:t> and Bluetooth stack runs on Core 0 and they are interrupt driven</a:t>
            </a:r>
          </a:p>
        </p:txBody>
      </p:sp>
    </p:spTree>
    <p:extLst>
      <p:ext uri="{BB962C8B-B14F-4D97-AF65-F5344CB8AC3E}">
        <p14:creationId xmlns:p14="http://schemas.microsoft.com/office/powerpoint/2010/main" val="671537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0DC728-F1D5-8DC1-7DF1-377D4C56C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1D9DE78-C804-AE92-DD85-702C1664E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25" y="165973"/>
            <a:ext cx="8229600" cy="348377"/>
          </a:xfrm>
        </p:spPr>
        <p:txBody>
          <a:bodyPr/>
          <a:lstStyle/>
          <a:p>
            <a:r>
              <a:rPr lang="en-US" dirty="0"/>
              <a:t>GPIO restrictions for the ESP32-S3</a:t>
            </a:r>
            <a:endParaRPr lang="en-I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06BB66-910C-518C-B4CF-5D21BDF5DCC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585789"/>
            <a:ext cx="8228012" cy="404336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GPIO 19 and 20 are being used for the OTG USB 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Strapping pin: GPIO0, GPIO3, GPIO45 and GPIO46 are strapping pins.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SPI0/1: GPIO26-32 are usually used for SPI flash and PSRAM and not recommended for other uses. When using </a:t>
            </a:r>
            <a:r>
              <a:rPr lang="en-US" b="1" dirty="0"/>
              <a:t>Octal</a:t>
            </a:r>
            <a:r>
              <a:rPr lang="en-US" dirty="0"/>
              <a:t> Flash or Octal PSRAM or both, GPIO33~37 are connected to SPIIO4 ~ SPIIO7 and SPIDQS.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E46A64-F220-958B-59BF-7BAC043E8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816" y="2250507"/>
            <a:ext cx="4961886" cy="14476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EE7018-6AF7-1C43-BA0F-EDD8854049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816" y="3733880"/>
            <a:ext cx="3725484" cy="895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300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C69384-E7E1-D6B3-C282-59E4E6360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90A5C4-2F1B-4D9C-52D5-326F23493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95142"/>
            <a:ext cx="8229600" cy="953215"/>
          </a:xfrm>
        </p:spPr>
        <p:txBody>
          <a:bodyPr/>
          <a:lstStyle/>
          <a:p>
            <a:pPr algn="ctr"/>
            <a:r>
              <a:rPr lang="en-US" sz="3600" dirty="0"/>
              <a:t>Let's see it working in practice within the Game- Boy emulator</a:t>
            </a:r>
            <a:endParaRPr lang="en-IL" sz="3600" dirty="0"/>
          </a:p>
        </p:txBody>
      </p:sp>
    </p:spTree>
    <p:extLst>
      <p:ext uri="{BB962C8B-B14F-4D97-AF65-F5344CB8AC3E}">
        <p14:creationId xmlns:p14="http://schemas.microsoft.com/office/powerpoint/2010/main" val="2205060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881CB30-BE8E-A8DB-71FD-C1FAAA816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D49C76C-1FC7-1CF7-178A-882B13478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415052"/>
          </a:xfrm>
        </p:spPr>
        <p:txBody>
          <a:bodyPr/>
          <a:lstStyle/>
          <a:p>
            <a:r>
              <a:rPr lang="en-US" dirty="0"/>
              <a:t>Battery power handling:</a:t>
            </a:r>
            <a:endParaRPr lang="en-I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9E4FC3-C320-852F-3193-512EBFC3F5F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23900"/>
            <a:ext cx="8228012" cy="7191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attractive battery is 18650 , 3.7V and around 3000 </a:t>
            </a:r>
            <a:r>
              <a:rPr lang="en-US" dirty="0" err="1"/>
              <a:t>mAh</a:t>
            </a:r>
            <a:r>
              <a:rPr lang="en-US" dirty="0"/>
              <a:t> of capacity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Can be connected in parallel!!</a:t>
            </a:r>
            <a:endParaRPr lang="en-IL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B24A96-4512-9BEF-C097-BF41CEB53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1540" y="1512094"/>
            <a:ext cx="2097612" cy="21193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9D0ED6B-DC05-4431-E741-D6A251626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13" y="1544250"/>
            <a:ext cx="2257757" cy="158946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30A2D54-1417-E21A-E63F-EC701B5C64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816" y="3171789"/>
            <a:ext cx="3824822" cy="25721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ED81DB6-200E-4F4E-1067-66B5E080A5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816" y="3514725"/>
            <a:ext cx="1806964" cy="11669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7FD17F7-C153-69F7-781F-7436008377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26227" y="3514725"/>
            <a:ext cx="1545698" cy="119946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334D143-D0AA-95C1-DABF-97DE6705262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62389" y="4272574"/>
            <a:ext cx="4724400" cy="40914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BF696B2-749A-705C-B75C-3B6DE1C9B89E}"/>
              </a:ext>
            </a:extLst>
          </p:cNvPr>
          <p:cNvSpPr txBox="1"/>
          <p:nvPr/>
        </p:nvSpPr>
        <p:spPr>
          <a:xfrm>
            <a:off x="4110038" y="3819623"/>
            <a:ext cx="2097612" cy="338554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/>
          <a:p>
            <a:r>
              <a:rPr lang="en-US" sz="1100" dirty="0">
                <a:solidFill>
                  <a:srgbClr val="003C71"/>
                </a:solidFill>
              </a:rPr>
              <a:t>Capable of running RPI4 with </a:t>
            </a:r>
            <a:r>
              <a:rPr lang="en-US" sz="1100" dirty="0" err="1">
                <a:solidFill>
                  <a:srgbClr val="003C71"/>
                </a:solidFill>
              </a:rPr>
              <a:t>Batocera</a:t>
            </a:r>
            <a:r>
              <a:rPr lang="en-US" sz="1100" dirty="0">
                <a:solidFill>
                  <a:srgbClr val="003C71"/>
                </a:solidFill>
              </a:rPr>
              <a:t> emulator!</a:t>
            </a:r>
            <a:endParaRPr lang="en-IL" sz="1100" dirty="0" err="1">
              <a:solidFill>
                <a:srgbClr val="003C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560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CCD715-1BFD-3E00-7ADB-22FEAFB69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6A42F5-A91B-BD33-9966-E2B4ABDDD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328" y="245461"/>
            <a:ext cx="2051435" cy="203752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DFC5B48-0222-721F-09C3-445150E57C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4926" y="245461"/>
            <a:ext cx="1774657" cy="128111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47A94BE-1DFD-A87D-7642-CB07531FB381}"/>
              </a:ext>
            </a:extLst>
          </p:cNvPr>
          <p:cNvSpPr txBox="1"/>
          <p:nvPr/>
        </p:nvSpPr>
        <p:spPr>
          <a:xfrm>
            <a:off x="4610100" y="459248"/>
            <a:ext cx="421481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L" dirty="0"/>
              <a:t>https://www.aliexpress.com/item/1005003632558639.html?spm=a2g0o.order_list.order_list_main.246.5aa71802tCtthv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FFC2EE3-99CF-6878-81F5-D0B9672292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7343" y="1714500"/>
            <a:ext cx="1749824" cy="15430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175FBB3-1F75-2D64-5E04-F81C5223F8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7667" y="1714500"/>
            <a:ext cx="2399657" cy="2286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88698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4152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4562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flash/>
      </p:transition>
    </mc:Choice>
    <mc:Fallback xmlns=""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DC88899-F4B1-4345-B2EA-7B087819F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B8D95E-DD54-408D-9B04-419C52CC2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407682"/>
          </a:xfrm>
        </p:spPr>
        <p:txBody>
          <a:bodyPr/>
          <a:lstStyle/>
          <a:p>
            <a:r>
              <a:rPr lang="en-US" dirty="0"/>
              <a:t>ESP32 is running Free-RTOS!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85130C-84FC-4F97-823B-59322B39441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692547"/>
            <a:ext cx="8228012" cy="393660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/>
              <a:t>FreeRTOS</a:t>
            </a:r>
            <a:r>
              <a:rPr lang="en-US" sz="2000" dirty="0"/>
              <a:t> is a lightweight, open-source </a:t>
            </a:r>
            <a:r>
              <a:rPr lang="en-US" sz="2000" b="1" dirty="0"/>
              <a:t>real-time operating system (RTOS)</a:t>
            </a:r>
            <a:r>
              <a:rPr lang="en-US" sz="2000" dirty="0"/>
              <a:t> designed for embedded systems.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Provides </a:t>
            </a:r>
            <a:r>
              <a:rPr lang="en-US" sz="2000" b="1" dirty="0"/>
              <a:t>task scheduling, inter-task communication, and resource management</a:t>
            </a:r>
            <a:r>
              <a:rPr lang="en-US" sz="2000" dirty="0"/>
              <a:t>, enabling efficient multitasking on microcontrollers like the </a:t>
            </a:r>
            <a:r>
              <a:rPr lang="en-US" sz="2000" b="1" dirty="0"/>
              <a:t>ESP32-S3</a:t>
            </a:r>
            <a:r>
              <a:rPr lang="en-US" sz="2000" dirty="0"/>
              <a:t>. </a:t>
            </a:r>
            <a:r>
              <a:rPr lang="en-US" sz="2000" dirty="0" err="1"/>
              <a:t>FreeRTOS</a:t>
            </a:r>
            <a:r>
              <a:rPr lang="en-US" sz="2000" dirty="0"/>
              <a:t> uses a </a:t>
            </a:r>
            <a:r>
              <a:rPr lang="en-US" sz="2000" b="1" dirty="0"/>
              <a:t>preemptive or cooperative scheduler</a:t>
            </a:r>
            <a:r>
              <a:rPr lang="en-US" sz="2000" dirty="0"/>
              <a:t>, ensuring tasks execute with precise timing. It supports </a:t>
            </a:r>
            <a:r>
              <a:rPr lang="en-US" sz="2000" b="1" dirty="0"/>
              <a:t>mutexes, semaphores, queues, and timers.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39562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8C0F896-167F-6129-2207-C57FE88B3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258099-A5A6-9055-47BE-397E0429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174" y="316350"/>
            <a:ext cx="8229600" cy="396002"/>
          </a:xfrm>
        </p:spPr>
        <p:txBody>
          <a:bodyPr/>
          <a:lstStyle/>
          <a:p>
            <a:r>
              <a:rPr lang="en-US" dirty="0"/>
              <a:t>Multi Tasking – Dual CPU</a:t>
            </a:r>
            <a:endParaRPr lang="en-IL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89D3F8E1-D21E-3EAD-1873-388D58CB9CED}"/>
              </a:ext>
            </a:extLst>
          </p:cNvPr>
          <p:cNvSpPr txBox="1">
            <a:spLocks/>
          </p:cNvSpPr>
          <p:nvPr/>
        </p:nvSpPr>
        <p:spPr>
          <a:xfrm>
            <a:off x="5613401" y="790574"/>
            <a:ext cx="3273425" cy="38385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457200" rtl="0" eaLnBrk="1" latinLnBrk="0" hangingPunct="1"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None/>
              <a:defRPr sz="1800" b="0" kern="1200">
                <a:solidFill>
                  <a:srgbClr val="0071C5"/>
                </a:solidFill>
                <a:latin typeface="+mn-lt"/>
                <a:ea typeface="+mn-ea"/>
                <a:cs typeface="Intel Clear" panose="020B0604020203020204" pitchFamily="34" charset="0"/>
              </a:defRPr>
            </a:lvl1pPr>
            <a:lvl2pPr marL="225425" indent="-225425" algn="l" defTabSz="457200" rtl="0" eaLnBrk="1" latinLnBrk="0" hangingPunct="1">
              <a:spcBef>
                <a:spcPts val="1200"/>
              </a:spcBef>
              <a:buFont typeface="Wingdings" charset="2"/>
              <a:buChar char="§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2pPr>
            <a:lvl3pPr marL="571500" indent="-228600" algn="l" defTabSz="457200" rtl="0" eaLnBrk="1" latinLnBrk="0" hangingPunct="1">
              <a:spcBef>
                <a:spcPts val="800"/>
              </a:spcBef>
              <a:buFont typeface="Intel Clear" panose="020B0604020203020204" pitchFamily="34" charset="0"/>
              <a:buChar char="–"/>
              <a:defRPr sz="18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3pPr>
            <a:lvl4pPr marL="969963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4pPr>
            <a:lvl5pPr marL="1319213" indent="-228600" algn="l" defTabSz="457200" rtl="0" eaLnBrk="1" latinLnBrk="0" hangingPunct="1">
              <a:spcBef>
                <a:spcPct val="20000"/>
              </a:spcBef>
              <a:buFont typeface="Intel Clear" panose="020B0604020203020204" pitchFamily="34" charset="0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Intel Clear" panose="020B0604020203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42BA79-62ED-D831-8D58-DE59EF552673}"/>
              </a:ext>
            </a:extLst>
          </p:cNvPr>
          <p:cNvSpPr txBox="1"/>
          <p:nvPr/>
        </p:nvSpPr>
        <p:spPr>
          <a:xfrm>
            <a:off x="119062" y="1356630"/>
            <a:ext cx="4314826" cy="230832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TaskHandle_t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Task1Handle = NULL;</a:t>
            </a:r>
          </a:p>
          <a:p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TaskHandle_t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Task2Handle = NULL;</a:t>
            </a:r>
          </a:p>
          <a:p>
            <a:endParaRPr lang="en-IL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Task 1 function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Task1(</a:t>
            </a:r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 </a:t>
            </a:r>
            <a:r>
              <a:rPr lang="en-US" sz="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pvParameters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(1) {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printf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"Task 1 Running on  CPU 1\n"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vTaskDelay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pdMS_TO_TICKS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(1000)); 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Delay 1000ms (1 second)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IL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r>
              <a:rPr lang="en-IL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IL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Task 2 function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Task2(</a:t>
            </a:r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 </a:t>
            </a:r>
            <a:r>
              <a:rPr lang="en-US" sz="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pvParameters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(1) {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	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printf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"Task 2 Running on CPU 0\n"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vTaskDelay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pdMS_TO_TICKS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(500)); 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Delay 500ms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IL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r>
              <a:rPr lang="en-IL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1DBB7E-D4EE-E66C-6E40-624321DA4286}"/>
              </a:ext>
            </a:extLst>
          </p:cNvPr>
          <p:cNvSpPr txBox="1"/>
          <p:nvPr/>
        </p:nvSpPr>
        <p:spPr>
          <a:xfrm>
            <a:off x="4505390" y="448091"/>
            <a:ext cx="4572000" cy="424731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setup() {</a:t>
            </a:r>
          </a:p>
          <a:p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9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Serial.begin</a:t>
            </a:r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(115200);</a:t>
            </a:r>
          </a:p>
          <a:p>
            <a:endParaRPr lang="en-IL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9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Create Task 1</a:t>
            </a:r>
            <a:endParaRPr lang="en-US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xTaskCreatePinnedToCore</a:t>
            </a:r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</a:p>
          <a:p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Task1,            </a:t>
            </a:r>
            <a:r>
              <a:rPr lang="en-US" sz="9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Function name</a:t>
            </a:r>
            <a:endParaRPr lang="en-US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9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"Task 1"</a:t>
            </a:r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        </a:t>
            </a:r>
            <a:r>
              <a:rPr lang="en-US" sz="9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Task name</a:t>
            </a:r>
            <a:endParaRPr lang="en-US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2048,             </a:t>
            </a:r>
            <a:r>
              <a:rPr lang="en-US" sz="9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Stack size (in bytes)</a:t>
            </a:r>
            <a:endParaRPr lang="en-US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NULL,             </a:t>
            </a:r>
            <a:r>
              <a:rPr lang="en-US" sz="9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Parameters</a:t>
            </a:r>
            <a:endParaRPr lang="en-US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5,                </a:t>
            </a:r>
            <a:r>
              <a:rPr lang="en-US" sz="9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Priority (higher = more priority)</a:t>
            </a:r>
            <a:endParaRPr lang="en-US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&amp;Task1Handle,     </a:t>
            </a:r>
            <a:r>
              <a:rPr lang="en-US" sz="9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Task handle</a:t>
            </a:r>
          </a:p>
          <a:p>
            <a:r>
              <a:rPr lang="en-US" sz="9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	 </a:t>
            </a:r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1                 </a:t>
            </a:r>
            <a:r>
              <a:rPr lang="en-US" sz="9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Pin task to CPU 1</a:t>
            </a:r>
            <a:endParaRPr lang="en-US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IL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);</a:t>
            </a:r>
          </a:p>
          <a:p>
            <a:endParaRPr lang="en-IL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9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Create Task 2</a:t>
            </a:r>
            <a:endParaRPr lang="en-US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xTaskCreatePinnedToCore</a:t>
            </a:r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</a:p>
          <a:p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Task2,            </a:t>
            </a:r>
            <a:r>
              <a:rPr lang="en-US" sz="9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Function name</a:t>
            </a:r>
            <a:endParaRPr lang="en-US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9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"Task 2"</a:t>
            </a:r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        </a:t>
            </a:r>
            <a:r>
              <a:rPr lang="en-US" sz="9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Task name</a:t>
            </a:r>
            <a:endParaRPr lang="en-US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2048,             </a:t>
            </a:r>
            <a:r>
              <a:rPr lang="en-US" sz="9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Stack size</a:t>
            </a:r>
            <a:endParaRPr lang="en-US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NULL,             </a:t>
            </a:r>
            <a:r>
              <a:rPr lang="en-US" sz="9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Parameters</a:t>
            </a:r>
            <a:endParaRPr lang="en-US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5,                </a:t>
            </a:r>
            <a:r>
              <a:rPr lang="en-US" sz="9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Priority</a:t>
            </a:r>
            <a:endParaRPr lang="en-US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&amp;Task2Handle,     </a:t>
            </a:r>
            <a:r>
              <a:rPr lang="en-US" sz="9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Task handle</a:t>
            </a:r>
          </a:p>
          <a:p>
            <a:r>
              <a:rPr lang="en-US" sz="9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	 </a:t>
            </a:r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0                 </a:t>
            </a:r>
            <a:r>
              <a:rPr lang="en-US" sz="9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Pin task to CPU 0</a:t>
            </a:r>
            <a:endParaRPr lang="en-US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IL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);</a:t>
            </a:r>
          </a:p>
          <a:p>
            <a:r>
              <a:rPr lang="en-IL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IL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9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loop() {</a:t>
            </a:r>
          </a:p>
          <a:p>
            <a:r>
              <a:rPr lang="en-US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9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Empty, since </a:t>
            </a:r>
            <a:r>
              <a:rPr lang="en-US" sz="900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FreeRTOS</a:t>
            </a:r>
            <a:r>
              <a:rPr lang="en-US" sz="9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handles the tasks</a:t>
            </a:r>
            <a:endParaRPr lang="en-US" sz="9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IL" sz="9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IL" sz="900" dirty="0"/>
          </a:p>
        </p:txBody>
      </p:sp>
    </p:spTree>
    <p:extLst>
      <p:ext uri="{BB962C8B-B14F-4D97-AF65-F5344CB8AC3E}">
        <p14:creationId xmlns:p14="http://schemas.microsoft.com/office/powerpoint/2010/main" val="788456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567B57A-FCCE-9A87-0D2B-07C33838B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4BD58B2-B80E-7688-8790-6A1D15209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62665"/>
          </a:xfrm>
        </p:spPr>
        <p:txBody>
          <a:bodyPr/>
          <a:lstStyle/>
          <a:p>
            <a:r>
              <a:rPr lang="en-US" dirty="0"/>
              <a:t>Queue</a:t>
            </a:r>
            <a:endParaRPr lang="en-I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4A04C9-FEDD-CB18-D457-BD098823D233}"/>
              </a:ext>
            </a:extLst>
          </p:cNvPr>
          <p:cNvSpPr txBox="1"/>
          <p:nvPr/>
        </p:nvSpPr>
        <p:spPr>
          <a:xfrm>
            <a:off x="171450" y="993250"/>
            <a:ext cx="4219575" cy="300082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Queue handle</a:t>
            </a:r>
            <a:endParaRPr lang="en-US" sz="7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QueueHandle_t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myQueue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endParaRPr lang="en-IL" sz="7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7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Sender Task</a:t>
            </a:r>
            <a:endParaRPr lang="en-US" sz="7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7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SenderTask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7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 </a:t>
            </a:r>
            <a:r>
              <a:rPr lang="en-US" sz="7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pvParameters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7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count = 0;</a:t>
            </a: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7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(1) {</a:t>
            </a: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count++; </a:t>
            </a:r>
            <a:r>
              <a:rPr lang="en-US" sz="7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Increment counter</a:t>
            </a:r>
            <a:endParaRPr lang="en-US" sz="7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7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xQueueSend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myQueue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&amp;count,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portMAX_DELAY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==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pdPASS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Serial.print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7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"Sent: "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Serial.println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(count);</a:t>
            </a:r>
          </a:p>
          <a:p>
            <a:r>
              <a:rPr lang="en-IL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}</a:t>
            </a: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vTaskDelay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pdMS_TO_TICKS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(1000)); </a:t>
            </a:r>
            <a:r>
              <a:rPr lang="en-US" sz="7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Delay 1 second</a:t>
            </a:r>
            <a:endParaRPr lang="en-US" sz="7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IL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r>
              <a:rPr lang="en-IL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IL" sz="7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7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Receiver Task</a:t>
            </a:r>
            <a:endParaRPr lang="en-US" sz="7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7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ReceiverTask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7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 </a:t>
            </a:r>
            <a:r>
              <a:rPr lang="en-US" sz="7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pvParameters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7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receivedValue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7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(1) {</a:t>
            </a: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7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xQueueReceive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myQueue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&amp;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receivedValue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portMAX_DELAY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==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pdTRUE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Serial.print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7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"Received: "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Serial.println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receivedValue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IL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}</a:t>
            </a:r>
          </a:p>
          <a:p>
            <a:r>
              <a:rPr lang="en-IL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r>
              <a:rPr lang="en-IL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BA1F6D-4463-9622-2B37-1B6D5510484E}"/>
              </a:ext>
            </a:extLst>
          </p:cNvPr>
          <p:cNvSpPr txBox="1"/>
          <p:nvPr/>
        </p:nvSpPr>
        <p:spPr>
          <a:xfrm>
            <a:off x="4433952" y="1232922"/>
            <a:ext cx="4572000" cy="267765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setup() {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Serial.begin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(115200);</a:t>
            </a:r>
          </a:p>
          <a:p>
            <a:endParaRPr lang="en-IL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Create queue with space for 5 integers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myQueue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xQueueCreate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(5, </a:t>
            </a:r>
            <a:r>
              <a:rPr lang="en-US" sz="800" dirty="0" err="1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sizeof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));</a:t>
            </a:r>
          </a:p>
          <a:p>
            <a:endParaRPr lang="en-IL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myQueue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== NULL) {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Serial.println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"Queue creation failed!"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return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IL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endParaRPr lang="en-IL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Create sender task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nb-NO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xTaskCreate(SenderTask, </a:t>
            </a:r>
            <a:r>
              <a:rPr lang="nb-NO" sz="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"Sender Task"</a:t>
            </a:r>
            <a:r>
              <a:rPr lang="nb-NO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2048, NULL, 1, NULL, 0);</a:t>
            </a:r>
          </a:p>
          <a:p>
            <a:endParaRPr lang="en-IL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Create receiver task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xTaskCreate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ReceiverTask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"Receiver Task"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2048, NULL, 1, NULL, 1);</a:t>
            </a:r>
          </a:p>
          <a:p>
            <a:r>
              <a:rPr lang="en-IL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IL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loop() {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Nothing here, tasks handle execution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IL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IL" sz="800" dirty="0"/>
          </a:p>
        </p:txBody>
      </p:sp>
    </p:spTree>
    <p:extLst>
      <p:ext uri="{BB962C8B-B14F-4D97-AF65-F5344CB8AC3E}">
        <p14:creationId xmlns:p14="http://schemas.microsoft.com/office/powerpoint/2010/main" val="874107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194076-CFD7-5D26-C52E-D5F07AFFD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CC319B-FC4B-D754-4588-05709BE99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81715"/>
          </a:xfrm>
        </p:spPr>
        <p:txBody>
          <a:bodyPr/>
          <a:lstStyle/>
          <a:p>
            <a:r>
              <a:rPr lang="en-US" dirty="0"/>
              <a:t>Semaphore</a:t>
            </a:r>
            <a:endParaRPr lang="en-I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EF7F5F-0478-E84D-C163-2F3A53247A0D}"/>
              </a:ext>
            </a:extLst>
          </p:cNvPr>
          <p:cNvSpPr txBox="1"/>
          <p:nvPr/>
        </p:nvSpPr>
        <p:spPr>
          <a:xfrm>
            <a:off x="71438" y="740479"/>
            <a:ext cx="4114800" cy="300082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SemaphoreHandle_t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mySemaphore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endParaRPr lang="en-IL" sz="7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7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Task 1 - Tries to access the shared resource</a:t>
            </a:r>
            <a:endParaRPr lang="en-US" sz="7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7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Task1(</a:t>
            </a:r>
            <a:r>
              <a:rPr lang="en-US" sz="7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 </a:t>
            </a:r>
            <a:r>
              <a:rPr lang="en-US" sz="7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pvParameters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7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(1) {</a:t>
            </a: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7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xSemaphoreTake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mySemaphore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portMAX_DELAY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 { </a:t>
            </a:r>
            <a:r>
              <a:rPr lang="en-US" sz="7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Take semaphore</a:t>
            </a:r>
            <a:endParaRPr lang="en-US" sz="7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	  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printf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7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"Task 1 is using the resource...\n"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vTaskDelay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pdMS_TO_TICKS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(1000));  </a:t>
            </a:r>
            <a:r>
              <a:rPr lang="en-US" sz="7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Simulate work</a:t>
            </a:r>
            <a:endParaRPr lang="en-US" sz="7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printf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7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"Task 1 done.\n"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xSemaphoreGive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mySemaphore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  </a:t>
            </a:r>
            <a:r>
              <a:rPr lang="en-US" sz="7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Release semaphore</a:t>
            </a:r>
            <a:endParaRPr lang="en-US" sz="7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IL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}</a:t>
            </a: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vTaskDelay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pdMS_TO_TICKS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(500)); </a:t>
            </a:r>
            <a:r>
              <a:rPr lang="en-US" sz="7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Wait before retrying</a:t>
            </a:r>
            <a:endParaRPr lang="en-US" sz="7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IL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r>
              <a:rPr lang="en-IL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IL" sz="7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7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Task 2 - Also tries to access the shared resource</a:t>
            </a:r>
            <a:endParaRPr lang="en-US" sz="7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7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Task2(</a:t>
            </a:r>
            <a:r>
              <a:rPr lang="en-US" sz="7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 </a:t>
            </a:r>
            <a:r>
              <a:rPr lang="en-US" sz="7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pvParameters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7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while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(1) {</a:t>
            </a: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7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if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(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xSemaphoreTake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mySemaphore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portMAX_DELAY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)) { </a:t>
            </a:r>
            <a:r>
              <a:rPr lang="en-US" sz="7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Take semaphore</a:t>
            </a:r>
            <a:endParaRPr lang="en-US" sz="7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printf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7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"Task 2 is using the resource...\n"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vTaskDelay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pdMS_TO_TICKS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(1000));  </a:t>
            </a:r>
            <a:r>
              <a:rPr lang="en-US" sz="7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Simulate work</a:t>
            </a:r>
            <a:endParaRPr lang="en-US" sz="7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printf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7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"Task 2 done.\n"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xSemaphoreGive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mySemaphore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  </a:t>
            </a:r>
            <a:r>
              <a:rPr lang="en-US" sz="7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Release semaphore</a:t>
            </a:r>
            <a:endParaRPr lang="en-US" sz="7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IL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}</a:t>
            </a:r>
          </a:p>
          <a:p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vTaskDelay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7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pdMS_TO_TICKS</a:t>
            </a:r>
            <a:r>
              <a:rPr lang="en-US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(500)); </a:t>
            </a:r>
            <a:r>
              <a:rPr lang="en-US" sz="7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Wait before retrying</a:t>
            </a:r>
            <a:endParaRPr lang="en-US" sz="7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IL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}</a:t>
            </a:r>
          </a:p>
          <a:p>
            <a:r>
              <a:rPr lang="en-IL" sz="7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IL" sz="7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70F5CF-BC69-385F-0AA0-CE10D18F03D6}"/>
              </a:ext>
            </a:extLst>
          </p:cNvPr>
          <p:cNvSpPr txBox="1"/>
          <p:nvPr/>
        </p:nvSpPr>
        <p:spPr>
          <a:xfrm>
            <a:off x="4352924" y="1271393"/>
            <a:ext cx="3814763" cy="193899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setup() {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Serial.begin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(115200);</a:t>
            </a:r>
          </a:p>
          <a:p>
            <a:endParaRPr lang="en-IL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Create binary semaphore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mySemaphore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xSemaphoreCreateBinary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xSemaphoreGive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mySemaphore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Give initial access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en-IL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Create tasks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xTaskCreate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(Task1, </a:t>
            </a:r>
            <a:r>
              <a:rPr lang="en-US" sz="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"Task 1"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2048, NULL, 1, NULL);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xTaskCreate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(Task2, </a:t>
            </a:r>
            <a:r>
              <a:rPr lang="en-US" sz="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"Task 2"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2048, NULL, 1, NULL);</a:t>
            </a:r>
          </a:p>
          <a:p>
            <a:r>
              <a:rPr lang="en-IL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IL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loop() {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Empty, tasks run in </a:t>
            </a:r>
            <a:r>
              <a:rPr lang="en-US" sz="800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FreeRTOS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IL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IL" sz="800" dirty="0"/>
          </a:p>
        </p:txBody>
      </p:sp>
    </p:spTree>
    <p:extLst>
      <p:ext uri="{BB962C8B-B14F-4D97-AF65-F5344CB8AC3E}">
        <p14:creationId xmlns:p14="http://schemas.microsoft.com/office/powerpoint/2010/main" val="316960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AF35BCF-A05D-C463-4C88-03B2D1D4B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A9D5D1F-DE0C-E630-9113-88A9E3A93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67427"/>
          </a:xfrm>
        </p:spPr>
        <p:txBody>
          <a:bodyPr/>
          <a:lstStyle/>
          <a:p>
            <a:r>
              <a:rPr lang="en-US" dirty="0"/>
              <a:t>Interrupts</a:t>
            </a:r>
            <a:endParaRPr lang="en-IL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6B8769-CBC1-1EBB-9B05-60430E7A5B5C}"/>
              </a:ext>
            </a:extLst>
          </p:cNvPr>
          <p:cNvSpPr txBox="1"/>
          <p:nvPr/>
        </p:nvSpPr>
        <p:spPr>
          <a:xfrm>
            <a:off x="2284413" y="802035"/>
            <a:ext cx="4572000" cy="353943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Timer handle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hw_timer_t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myTimer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800" dirty="0">
                <a:solidFill>
                  <a:srgbClr val="6F008A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Interrupt flag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volatile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toggleFlag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unsigned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counter = 0;</a:t>
            </a:r>
          </a:p>
          <a:p>
            <a:endParaRPr lang="en-IL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fr-FR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</a:t>
            </a:r>
            <a:r>
              <a:rPr lang="fr-FR" sz="800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Timer</a:t>
            </a:r>
            <a:r>
              <a:rPr lang="fr-FR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fr-FR" sz="800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Interrupt</a:t>
            </a:r>
            <a:r>
              <a:rPr lang="fr-FR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Service Routine (ISR) on CPU0</a:t>
            </a:r>
            <a:endParaRPr lang="fr-FR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6F008A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IRAM_ATTR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onTimer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counter++;</a:t>
            </a:r>
          </a:p>
          <a:p>
            <a:r>
              <a:rPr lang="en-IL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IL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setup() {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Serial.begin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(115200);</a:t>
            </a:r>
          </a:p>
          <a:p>
            <a:endParaRPr lang="en-IL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Initialize Timer (Timer 0, Divider = 80 → 1 tick = 1 µs)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da-DK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myTimer = timerBegin(0, 80, </a:t>
            </a:r>
            <a:r>
              <a:rPr lang="da-DK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r>
              <a:rPr lang="da-DK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endParaRPr lang="en-IL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Attach Interrupt (ISR triggers every 1000 µs = 1 </a:t>
            </a:r>
            <a:r>
              <a:rPr lang="en-US" sz="800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ms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timerAttachInterrupt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myTimer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&amp;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onTimer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timerAlarmWrite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myTimer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1000, </a:t>
            </a:r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timerAlarmEnable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myTimer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Start Timer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IL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IL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loop() </a:t>
            </a:r>
          </a:p>
          <a:p>
            <a:r>
              <a:rPr lang="en-IL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printf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"Counter = %d\n"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counter);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delay(1000);</a:t>
            </a:r>
          </a:p>
          <a:p>
            <a:r>
              <a:rPr lang="en-IL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IL" sz="800" dirty="0"/>
          </a:p>
        </p:txBody>
      </p:sp>
    </p:spTree>
    <p:extLst>
      <p:ext uri="{BB962C8B-B14F-4D97-AF65-F5344CB8AC3E}">
        <p14:creationId xmlns:p14="http://schemas.microsoft.com/office/powerpoint/2010/main" val="512548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DE2CA2-6FAE-53DB-B497-89A39F3C7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647086-0B08-ECC5-4598-85431E5573EA}"/>
              </a:ext>
            </a:extLst>
          </p:cNvPr>
          <p:cNvSpPr txBox="1"/>
          <p:nvPr/>
        </p:nvSpPr>
        <p:spPr>
          <a:xfrm>
            <a:off x="286545" y="1232922"/>
            <a:ext cx="3995738" cy="267765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Timer handle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 err="1">
                <a:solidFill>
                  <a:srgbClr val="2B91A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hw_timer_t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myTimer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800" dirty="0">
                <a:solidFill>
                  <a:srgbClr val="6F008A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Interrupt flag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volatile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bool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toggleFlag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= </a:t>
            </a:r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false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unsigned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counter = 0;</a:t>
            </a:r>
          </a:p>
          <a:p>
            <a:endParaRPr lang="en-IL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fr-FR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</a:t>
            </a:r>
            <a:r>
              <a:rPr lang="fr-FR" sz="800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Timer</a:t>
            </a:r>
            <a:r>
              <a:rPr lang="fr-FR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fr-FR" sz="800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Interrupt</a:t>
            </a:r>
            <a:r>
              <a:rPr lang="fr-FR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Service Routine (ISR) on CPU0</a:t>
            </a:r>
            <a:endParaRPr lang="fr-FR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800" dirty="0">
                <a:solidFill>
                  <a:srgbClr val="6F008A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IRAM_ATTR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onTimer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() {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counter++;</a:t>
            </a:r>
          </a:p>
          <a:p>
            <a:r>
              <a:rPr lang="en-IL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IL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Function to configure the timer and link ISR to CPU0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setupTimerOnCPU0() {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Initialize Timer (Timer 0, Divider = 80 → 1 tick = 1µs)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da-DK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myTimer = timerBegin(0, 80, </a:t>
            </a:r>
            <a:r>
              <a:rPr lang="da-DK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r>
              <a:rPr lang="da-DK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endParaRPr lang="en-IL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Set alarm to trigger ISR every 1000 µs (1 </a:t>
            </a:r>
            <a:r>
              <a:rPr lang="en-US" sz="800" dirty="0" err="1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ms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timerAttachInterrupt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myTimer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&amp;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onTimer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</a:t>
            </a:r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timerAlarmWrite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myTimer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1000, </a:t>
            </a:r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true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timerAlarmEnable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myTimer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</a:t>
            </a:r>
          </a:p>
          <a:p>
            <a:r>
              <a:rPr lang="en-IL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4F53264D-A7E8-21C3-9B34-ACAB7DD8C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67427"/>
          </a:xfrm>
        </p:spPr>
        <p:txBody>
          <a:bodyPr/>
          <a:lstStyle/>
          <a:p>
            <a:r>
              <a:rPr lang="en-US" dirty="0"/>
              <a:t>Interrupts linked to </a:t>
            </a:r>
            <a:r>
              <a:rPr lang="en-US" b="1" dirty="0"/>
              <a:t>core 0</a:t>
            </a:r>
            <a:endParaRPr lang="en-IL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D84246-53C5-D7CC-C20A-739CB697FE33}"/>
              </a:ext>
            </a:extLst>
          </p:cNvPr>
          <p:cNvSpPr txBox="1"/>
          <p:nvPr/>
        </p:nvSpPr>
        <p:spPr>
          <a:xfrm>
            <a:off x="4376737" y="1048256"/>
            <a:ext cx="4572000" cy="304698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setup() {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Serial.begin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(115200);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pinMode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(10, </a:t>
            </a:r>
            <a:r>
              <a:rPr lang="en-US" sz="800" dirty="0">
                <a:solidFill>
                  <a:srgbClr val="6F008A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OUTPUT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Set GPIO10 as output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endParaRPr lang="en-IL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Create task pinned to CPU0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xTaskCreatePinnedToCore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[](</a:t>
            </a:r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* </a:t>
            </a:r>
            <a:r>
              <a:rPr lang="en-US" sz="800" dirty="0" err="1">
                <a:solidFill>
                  <a:srgbClr val="80808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pvParameters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 {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setupTimerOnCPU0();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vTaskDelete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800" dirty="0">
                <a:solidFill>
                  <a:srgbClr val="6F008A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);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Self-delete after setting up timer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IL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},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800" dirty="0" err="1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TimerSetupTask</a:t>
            </a:r>
            <a:r>
              <a:rPr lang="en-US" sz="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Task name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2048,             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Stack size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800" dirty="0">
                <a:solidFill>
                  <a:srgbClr val="6F008A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            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Task parameters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1,                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Priority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</a:t>
            </a:r>
            <a:r>
              <a:rPr lang="en-US" sz="800" dirty="0">
                <a:solidFill>
                  <a:srgbClr val="6F008A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NULL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            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Task handle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    0                  </a:t>
            </a:r>
            <a:r>
              <a:rPr lang="en-US" sz="800" dirty="0">
                <a:solidFill>
                  <a:srgbClr val="008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// Run on CPU0</a:t>
            </a:r>
            <a:endParaRPr lang="en-US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IL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);</a:t>
            </a:r>
          </a:p>
          <a:p>
            <a:r>
              <a:rPr lang="en-IL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</a:p>
          <a:p>
            <a:endParaRPr lang="en-IL" sz="800" dirty="0">
              <a:solidFill>
                <a:srgbClr val="000000"/>
              </a:solidFill>
              <a:highlight>
                <a:srgbClr val="FFFFFF"/>
              </a:highlight>
              <a:latin typeface="Cascadia Mono" panose="020B0609020000020004" pitchFamily="49" charset="0"/>
            </a:endParaRPr>
          </a:p>
          <a:p>
            <a:r>
              <a:rPr lang="en-US" sz="800" dirty="0">
                <a:solidFill>
                  <a:srgbClr val="0000FF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void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loop() </a:t>
            </a:r>
          </a:p>
          <a:p>
            <a:r>
              <a:rPr lang="en-IL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{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printf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(</a:t>
            </a:r>
            <a:r>
              <a:rPr lang="en-US" sz="800" dirty="0">
                <a:solidFill>
                  <a:srgbClr val="A31515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"Counter = %d\n"</a:t>
            </a:r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, counter);</a:t>
            </a:r>
          </a:p>
          <a:p>
            <a:r>
              <a:rPr lang="en-US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    delay(1000);</a:t>
            </a:r>
          </a:p>
          <a:p>
            <a:r>
              <a:rPr lang="en-IL" sz="800" dirty="0">
                <a:solidFill>
                  <a:srgbClr val="000000"/>
                </a:solidFill>
                <a:highlight>
                  <a:srgbClr val="FFFFFF"/>
                </a:highlight>
                <a:latin typeface="Cascadia Mono" panose="020B0609020000020004" pitchFamily="49" charset="0"/>
              </a:rPr>
              <a:t>}</a:t>
            </a:r>
            <a:endParaRPr lang="en-IL" sz="800" dirty="0"/>
          </a:p>
        </p:txBody>
      </p:sp>
    </p:spTree>
    <p:extLst>
      <p:ext uri="{BB962C8B-B14F-4D97-AF65-F5344CB8AC3E}">
        <p14:creationId xmlns:p14="http://schemas.microsoft.com/office/powerpoint/2010/main" val="27671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10E7B56-8275-4585-7894-E8F2F6D5F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971CED-25A3-6211-3529-2601D7916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3" y="308848"/>
            <a:ext cx="8229600" cy="367427"/>
          </a:xfrm>
        </p:spPr>
        <p:txBody>
          <a:bodyPr/>
          <a:lstStyle/>
          <a:p>
            <a:r>
              <a:rPr lang="en-US" dirty="0"/>
              <a:t>Memory handling and allocation</a:t>
            </a:r>
            <a:endParaRPr lang="en-I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505835-7D4C-24ED-DBDB-DFB9912CEB6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738189"/>
            <a:ext cx="8228012" cy="389096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ESP32-S3 has 384KB of tightly coupled SRAM – Fasted and cacheable</a:t>
            </a:r>
          </a:p>
          <a:p>
            <a:pPr marL="511175" lvl="1" indent="-285750">
              <a:buFont typeface="Arial" panose="020B0604020202020204" pitchFamily="34" charset="0"/>
              <a:buChar char="•"/>
            </a:pPr>
            <a:r>
              <a:rPr lang="en-US" dirty="0"/>
              <a:t>Allocation via </a:t>
            </a:r>
            <a:r>
              <a:rPr lang="en-US" b="1" dirty="0"/>
              <a:t>malloc</a:t>
            </a:r>
            <a:r>
              <a:rPr lang="en-US" dirty="0"/>
              <a:t> and </a:t>
            </a:r>
            <a:r>
              <a:rPr lang="en-US" b="1" dirty="0"/>
              <a:t>new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ESP32-S3 can be equipped with external RAM (PSRAM) connected via SPI 4 or 8 bit wide, from 2MB up to 8MB, is it slower (80 MHz bus speed) but cacheable </a:t>
            </a:r>
          </a:p>
          <a:p>
            <a:pPr marL="511175" lvl="1" indent="-285750">
              <a:buFont typeface="Arial" panose="020B0604020202020204" pitchFamily="34" charset="0"/>
              <a:buChar char="•"/>
            </a:pPr>
            <a:r>
              <a:rPr lang="en-US" dirty="0"/>
              <a:t>Allocation via </a:t>
            </a:r>
            <a:r>
              <a:rPr lang="en-US" b="1" dirty="0" err="1"/>
              <a:t>ps_malloc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ESP32 has the option to combine the two memory into one heap using:</a:t>
            </a:r>
          </a:p>
          <a:p>
            <a:pPr marL="511175" lvl="1" indent="-285750">
              <a:buFont typeface="Arial" panose="020B0604020202020204" pitchFamily="34" charset="0"/>
              <a:buChar char="•"/>
            </a:pPr>
            <a:r>
              <a:rPr lang="en-US" sz="1800" b="1" dirty="0" err="1">
                <a:solidFill>
                  <a:srgbClr val="1E4E79"/>
                </a:solidFill>
                <a:effectLst/>
                <a:latin typeface="Calibri" panose="020F0502020204030204" pitchFamily="34" charset="0"/>
              </a:rPr>
              <a:t>heap_caps_malloc_extmem_enable</a:t>
            </a:r>
            <a:r>
              <a:rPr lang="en-US" sz="1800" b="1" dirty="0">
                <a:solidFill>
                  <a:srgbClr val="1E4E79"/>
                </a:solidFill>
                <a:effectLst/>
                <a:latin typeface="Calibri" panose="020F0502020204030204" pitchFamily="34" charset="0"/>
              </a:rPr>
              <a:t>(1024 * 1024 * 2 /* chunk size from SRAM*/);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929468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Int_PPT Template_ClearPro_16x9">
  <a:themeElements>
    <a:clrScheme name="Intel Color Palette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71C5"/>
      </a:hlink>
      <a:folHlink>
        <a:srgbClr val="00AEEF"/>
      </a:folHlink>
    </a:clrScheme>
    <a:fontScheme name="Intel Clear">
      <a:majorFont>
        <a:latin typeface="Intel Clear"/>
        <a:ea typeface=""/>
        <a:cs typeface=""/>
      </a:majorFont>
      <a:minorFont>
        <a:latin typeface="Intel Cle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spAutoFit/>
      </a:bodyPr>
      <a:lstStyle>
        <a:defPPr>
          <a:defRPr sz="1100" dirty="0" err="1" smtClean="0">
            <a:solidFill>
              <a:srgbClr val="003C7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5040-14_HPC_2H18_PPT_v0.2.pptx" id="{7470C74A-D7C8-47AC-A1D4-415D12B61414}" vid="{497F966E-8469-4AF9-BF35-3D3A7641C986}"/>
    </a:ext>
  </a:extLst>
</a:theme>
</file>

<file path=ppt/theme/theme2.xml><?xml version="1.0" encoding="utf-8"?>
<a:theme xmlns:a="http://schemas.openxmlformats.org/drawingml/2006/main" name="1_Int_PPT Template_ClearPro_16x9">
  <a:themeElements>
    <a:clrScheme name="Intel Color Palette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71C5"/>
      </a:hlink>
      <a:folHlink>
        <a:srgbClr val="00AEEF"/>
      </a:folHlink>
    </a:clrScheme>
    <a:fontScheme name="Intel Clear">
      <a:majorFont>
        <a:latin typeface="Intel Clear"/>
        <a:ea typeface=""/>
        <a:cs typeface=""/>
      </a:majorFont>
      <a:minorFont>
        <a:latin typeface="Intel Cle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spAutoFit/>
      </a:bodyPr>
      <a:lstStyle>
        <a:defPPr>
          <a:defRPr sz="1100" dirty="0" err="1" smtClean="0">
            <a:solidFill>
              <a:srgbClr val="003C7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5040-14_HPC_2H18_PPT_v0.2.pptx" id="{7470C74A-D7C8-47AC-A1D4-415D12B61414}" vid="{E2EF9F45-09E2-46BE-BF2F-0219EF15023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2h2018-hpc-event-playbook-powerpoint-template</Template>
  <TotalTime>728</TotalTime>
  <Words>1721</Words>
  <Application>Microsoft Office PowerPoint</Application>
  <PresentationFormat>On-screen Show (16:9)</PresentationFormat>
  <Paragraphs>264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Cascadia Mono</vt:lpstr>
      <vt:lpstr>Intel Clear</vt:lpstr>
      <vt:lpstr>Intel Clear Pro</vt:lpstr>
      <vt:lpstr>Wingdings</vt:lpstr>
      <vt:lpstr>Int_PPT Template_ClearPro_16x9</vt:lpstr>
      <vt:lpstr>1_Int_PPT Template_ClearPro_16x9</vt:lpstr>
      <vt:lpstr>Maker’s university –  by intel’s makers community Advanced topics</vt:lpstr>
      <vt:lpstr>PowerPoint Presentation</vt:lpstr>
      <vt:lpstr>ESP32 is running Free-RTOS!</vt:lpstr>
      <vt:lpstr>Multi Tasking – Dual CPU</vt:lpstr>
      <vt:lpstr>Queue</vt:lpstr>
      <vt:lpstr>Semaphore</vt:lpstr>
      <vt:lpstr>Interrupts</vt:lpstr>
      <vt:lpstr>Interrupts linked to core 0</vt:lpstr>
      <vt:lpstr>Memory handling and allocation</vt:lpstr>
      <vt:lpstr>Hazards!</vt:lpstr>
      <vt:lpstr>More Hazards!</vt:lpstr>
      <vt:lpstr>GPIO restrictions for the ESP32-S3</vt:lpstr>
      <vt:lpstr>Let's see it working in practice within the Game- Boy emulator</vt:lpstr>
      <vt:lpstr>Battery power handling: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>CTPClassification=CTP_NT</cp:keywords>
  <cp:lastModifiedBy>Gil Tal</cp:lastModifiedBy>
  <cp:revision>21</cp:revision>
  <dcterms:created xsi:type="dcterms:W3CDTF">2019-01-09T10:17:12Z</dcterms:created>
  <dcterms:modified xsi:type="dcterms:W3CDTF">2025-03-06T07:32:17Z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8fe81c37-8eff-4c5b-bc02-9bf0e84d8565</vt:lpwstr>
  </property>
  <property fmtid="{D5CDD505-2E9C-101B-9397-08002B2CF9AE}" pid="3" name="CTP_TimeStamp">
    <vt:lpwstr>2020-02-18 19:22:10Z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